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6969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910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6850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2226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896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551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01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8648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6154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7228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5769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540-923F-42B6-B97A-1BA30FDAC9DA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38C7-52C0-4992-8572-75A8F7197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415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12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12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223493" y="192043"/>
            <a:ext cx="6065949" cy="6195878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3441455" y="4223906"/>
            <a:ext cx="175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Arial Black" panose="020B0A04020102020204" pitchFamily="34" charset="0"/>
              </a:rPr>
              <a:t>VIFFE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092960" y="1290197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05081" y="2765318"/>
            <a:ext cx="766588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anose="020B0A04020102020204" pitchFamily="34" charset="0"/>
              </a:rPr>
              <a:t>THE REAL POWER IS MUCH TOO AWAY FROM THE CITIZEN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273052" y="3844644"/>
            <a:ext cx="632993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IGAZI HATALOM TÚLSÁGOSAN MESSZE VAN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ÁLLAMPOLGÁRTÓL</a:t>
            </a:r>
            <a:endParaRPr lang="hu-HU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1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092960" y="1290197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05081" y="2765318"/>
            <a:ext cx="766588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anose="020B0A04020102020204" pitchFamily="34" charset="0"/>
              </a:rPr>
              <a:t>THE REAL POWER IS MUCH TOO AWAY FROM THE CITIZEN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273052" y="3844644"/>
            <a:ext cx="632993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IGAZI HATALOM TÚLSÁGOSAN MESSZE VAN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ÁLLAMPOLGÁRTÓL</a:t>
            </a:r>
            <a:endParaRPr lang="hu-HU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850453" y="3180288"/>
            <a:ext cx="5175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 LONG PATH DISTORTES THE INFORMATION</a:t>
            </a:r>
            <a:endParaRPr lang="hu-HU" sz="2000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748853" y="4580485"/>
            <a:ext cx="554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A NAGY TÁVOLSÁG ELTORZÍTJA AZ INFORMÁCIÓT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5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213888" y="617639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867892" y="1450386"/>
            <a:ext cx="699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THE LONG PATH DISTORTES THE INFORMATION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14746" y="3937149"/>
            <a:ext cx="73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NAGY TÁVOLSÁG ELTORZÍTJA AZ INFORMÁCIÓT</a:t>
            </a:r>
            <a:endParaRPr lang="hu-H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867892" y="2038099"/>
            <a:ext cx="70635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 BUT CORRECTION MUST BE DONE IN THIS, </a:t>
            </a:r>
            <a:r>
              <a:rPr lang="hu-HU" b="1" dirty="0" err="1" smtClean="0"/>
              <a:t>THIS</a:t>
            </a:r>
            <a:r>
              <a:rPr lang="hu-HU" b="1" dirty="0" smtClean="0"/>
              <a:t> AND THIS”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433893" y="4555959"/>
            <a:ext cx="52963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JÓ, DE VÁLTOZTATNI KELL ITT, MEG ITT, MEG ITT”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6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213888" y="617639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867892" y="1450386"/>
            <a:ext cx="699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THE LONG PATH DISTORTES THE INFORMATION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14746" y="3937149"/>
            <a:ext cx="73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NAGY TÁVOLSÁG ELTORZÍTJA AZ INFORMÁCIÓT</a:t>
            </a:r>
            <a:endParaRPr lang="hu-H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867892" y="2038099"/>
            <a:ext cx="70635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 BUT CORRECTION MUST BE DONE IN THIS, </a:t>
            </a:r>
            <a:r>
              <a:rPr lang="hu-HU" b="1" dirty="0" err="1" smtClean="0"/>
              <a:t>THIS</a:t>
            </a:r>
            <a:r>
              <a:rPr lang="hu-HU" b="1" dirty="0" smtClean="0"/>
              <a:t> AND THIS”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1849271" y="2754372"/>
            <a:ext cx="4866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 BUT CORRECTION MIGHT BE DONE”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433893" y="4555959"/>
            <a:ext cx="52963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JÓ, DE VÁLTOZTATNI KELL ITT, MEG ITT, MEG ITT”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356382" y="5288816"/>
            <a:ext cx="345141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JÓ, DE VÁLTOZTATNI LEHETNE”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6" name="Lefelé nyíl 15"/>
          <p:cNvSpPr/>
          <p:nvPr/>
        </p:nvSpPr>
        <p:spPr>
          <a:xfrm>
            <a:off x="3830320" y="2407431"/>
            <a:ext cx="452195" cy="346941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3790065" y="4970520"/>
            <a:ext cx="452195" cy="346941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988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213888" y="617639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867892" y="1450386"/>
            <a:ext cx="699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THE LONG PATH DISTORTES THE INFORMATION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14746" y="3937149"/>
            <a:ext cx="73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NAGY TÁVOLSÁG ELTORZÍTJA AZ INFORMÁCIÓT</a:t>
            </a:r>
            <a:endParaRPr lang="hu-H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867892" y="2038099"/>
            <a:ext cx="70635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 BUT CORRECTION MUST BE DONE IN THIS, </a:t>
            </a:r>
            <a:r>
              <a:rPr lang="hu-HU" b="1" dirty="0" err="1" smtClean="0"/>
              <a:t>THIS</a:t>
            </a:r>
            <a:r>
              <a:rPr lang="hu-HU" b="1" dirty="0" smtClean="0"/>
              <a:t> AND THIS”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1849271" y="2754372"/>
            <a:ext cx="4866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 BUT CORRECTION MIGHT BE DONE”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274298" y="3444898"/>
            <a:ext cx="1483726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„IT IS GOOD” 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433893" y="4555959"/>
            <a:ext cx="52963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JÓ, DE VÁLTOZTATNI KELL ITT, MEG ITT, MEG ITT”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356382" y="5288816"/>
            <a:ext cx="345141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JÓ, DE VÁLTOZTATNI LEHETNE”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3607056" y="6021673"/>
            <a:ext cx="950068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„EZ JÓ”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6" name="Lefelé nyíl 25"/>
          <p:cNvSpPr/>
          <p:nvPr/>
        </p:nvSpPr>
        <p:spPr>
          <a:xfrm>
            <a:off x="3830320" y="2407431"/>
            <a:ext cx="452195" cy="346941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felé nyíl 26"/>
          <p:cNvSpPr/>
          <p:nvPr/>
        </p:nvSpPr>
        <p:spPr>
          <a:xfrm>
            <a:off x="3790065" y="4970520"/>
            <a:ext cx="452195" cy="346941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Lefelé nyíl 27"/>
          <p:cNvSpPr/>
          <p:nvPr/>
        </p:nvSpPr>
        <p:spPr>
          <a:xfrm>
            <a:off x="3790064" y="3101313"/>
            <a:ext cx="452195" cy="346941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Lefelé nyíl 28"/>
          <p:cNvSpPr/>
          <p:nvPr/>
        </p:nvSpPr>
        <p:spPr>
          <a:xfrm>
            <a:off x="3840865" y="5680986"/>
            <a:ext cx="452195" cy="346941"/>
          </a:xfrm>
          <a:prstGeom prst="down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21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20994" y="1717040"/>
            <a:ext cx="2951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DEMOS (GREEK) = PEOPLE</a:t>
            </a:r>
          </a:p>
          <a:p>
            <a:endParaRPr lang="hu-HU" sz="2000" b="1" dirty="0"/>
          </a:p>
          <a:p>
            <a:r>
              <a:rPr lang="hu-HU" sz="2000" b="1" dirty="0" smtClean="0"/>
              <a:t>KRATOS (GREEK)= POWER</a:t>
            </a:r>
            <a:endParaRPr lang="hu-HU" sz="2000" b="1" dirty="0"/>
          </a:p>
        </p:txBody>
      </p:sp>
      <p:sp>
        <p:nvSpPr>
          <p:cNvPr id="16" name="Jobb oldali kapcsos zárójel 15"/>
          <p:cNvSpPr/>
          <p:nvPr/>
        </p:nvSpPr>
        <p:spPr>
          <a:xfrm>
            <a:off x="3383280" y="1645583"/>
            <a:ext cx="246741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3858572" y="2040205"/>
            <a:ext cx="53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= POWER OF (BELONGS TO) THE PEOPLE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520994" y="3454677"/>
            <a:ext cx="330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DEMOS (GÖRÖG) = NÉP</a:t>
            </a:r>
          </a:p>
          <a:p>
            <a:endParaRPr lang="hu-HU" sz="2000" b="1" dirty="0">
              <a:solidFill>
                <a:srgbClr val="0070C0"/>
              </a:solidFill>
            </a:endParaRPr>
          </a:p>
          <a:p>
            <a:r>
              <a:rPr lang="hu-HU" sz="2000" b="1" dirty="0" smtClean="0">
                <a:solidFill>
                  <a:srgbClr val="0070C0"/>
                </a:solidFill>
              </a:rPr>
              <a:t>KRATOS (GÖRÖG)= HATALOM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Jobb oldali kapcsos zárójel 18"/>
          <p:cNvSpPr/>
          <p:nvPr/>
        </p:nvSpPr>
        <p:spPr>
          <a:xfrm>
            <a:off x="3746812" y="3383220"/>
            <a:ext cx="223520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4388006" y="3572837"/>
            <a:ext cx="2297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NÉPHATALOM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A HATALOM A NÉPÉ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1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20994" y="1717040"/>
            <a:ext cx="2951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DEMOS (GREEK) = PEOPLE</a:t>
            </a:r>
          </a:p>
          <a:p>
            <a:endParaRPr lang="hu-HU" sz="2000" b="1" dirty="0"/>
          </a:p>
          <a:p>
            <a:r>
              <a:rPr lang="hu-HU" sz="2000" b="1" dirty="0" smtClean="0"/>
              <a:t>KRATOS (GREEK)= POWER</a:t>
            </a:r>
            <a:endParaRPr lang="hu-HU" sz="2000" b="1" dirty="0"/>
          </a:p>
        </p:txBody>
      </p:sp>
      <p:sp>
        <p:nvSpPr>
          <p:cNvPr id="16" name="Jobb oldali kapcsos zárójel 15"/>
          <p:cNvSpPr/>
          <p:nvPr/>
        </p:nvSpPr>
        <p:spPr>
          <a:xfrm>
            <a:off x="3383280" y="1645583"/>
            <a:ext cx="246741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3858572" y="2040205"/>
            <a:ext cx="53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= POWER OF (BELONGS TO) THE PEOPLE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520994" y="3454677"/>
            <a:ext cx="330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DEMOS (GÖRÖG) = NÉP</a:t>
            </a:r>
          </a:p>
          <a:p>
            <a:endParaRPr lang="hu-HU" sz="2000" b="1" dirty="0">
              <a:solidFill>
                <a:srgbClr val="0070C0"/>
              </a:solidFill>
            </a:endParaRPr>
          </a:p>
          <a:p>
            <a:r>
              <a:rPr lang="hu-HU" sz="2000" b="1" dirty="0" smtClean="0">
                <a:solidFill>
                  <a:srgbClr val="0070C0"/>
                </a:solidFill>
              </a:rPr>
              <a:t>KRATOS (GÖRÖG)= HATALOM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Jobb oldali kapcsos zárójel 18"/>
          <p:cNvSpPr/>
          <p:nvPr/>
        </p:nvSpPr>
        <p:spPr>
          <a:xfrm>
            <a:off x="3746812" y="3383220"/>
            <a:ext cx="223520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4388006" y="3572837"/>
            <a:ext cx="2297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NÉPHATALOM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A HATALOM A NÉPÉ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630021" y="2732703"/>
            <a:ext cx="537924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PEOPLE SHOULD FEEL IT BUT THEY DO NOT REALLY DO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506650" y="4541797"/>
            <a:ext cx="5379241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NÉPNEK EZT ÉREZNI KELLENE, DE A TÁVOLSÁG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MIATT NEM IGAZÁN ÉRZI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9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1344021" y="828004"/>
            <a:ext cx="537924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PEOPLE SHOULD FEEL IT BUT THEY DO NOT REALLY DO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344021" y="1502378"/>
            <a:ext cx="5379241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NÉPNEK EZT ÉREZNI KELLENE, DE A TÁVOLSÁG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MIATT NEM IGAZÁN ÉRZI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68897" y="3139440"/>
            <a:ext cx="8208314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CIVIL SOCIETY, CIVIC ACTIVITY  - THAT IS WHAT MAKES PEOPLE (THE CITIZENS) FEEL THEY HAVE A SAY; THEY ARE RESPONSIBLE AND THEY HAVE THE POWER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99256" y="4677234"/>
            <a:ext cx="8208314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  - EZ ALAKÍTJA KI A NÉPBEN (AZ ÁLLAMPOLGÁRBAN) A BELESZÓLÁS ÉS A FELELŐSSÉG ÉRZETÉT – VAGYIS ANNAK MEGTAPASZTALÁSÁT, HOGY AZ ÖVÉ A HATALOM</a:t>
            </a:r>
            <a:endParaRPr lang="hu-HU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272611" y="2519680"/>
            <a:ext cx="59432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SCHOOL OF DEMOCRACY 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823999" y="4279932"/>
            <a:ext cx="70559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 –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DEMOKRÁCIA ISKOLÁJA</a:t>
            </a:r>
            <a:endParaRPr lang="hu-H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0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272611" y="2519680"/>
            <a:ext cx="594329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SCHOOL OF DEMOCRACY 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823999" y="4279932"/>
            <a:ext cx="70559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 –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DEMOKRÁCIA ISKOLÁJA</a:t>
            </a:r>
            <a:endParaRPr lang="hu-H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15920" y="3525520"/>
            <a:ext cx="252768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CRITICALLY IMPORTANT!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113595" y="5496009"/>
            <a:ext cx="22613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KRITIKUSAN FONTOS!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42095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765175" y="482503"/>
            <a:ext cx="7337369" cy="95410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r>
              <a:rPr lang="hu-HU" sz="2400" dirty="0" smtClean="0">
                <a:latin typeface="Arial Black" panose="020B0A04020102020204" pitchFamily="34" charset="0"/>
              </a:rPr>
              <a:t>RAKUN’ AND </a:t>
            </a:r>
            <a:r>
              <a:rPr lang="hu-H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hu-HU" sz="2400" dirty="0" smtClean="0">
                <a:latin typeface="Arial Black" panose="020B0A04020102020204" pitchFamily="34" charset="0"/>
              </a:rPr>
              <a:t>TS </a:t>
            </a:r>
            <a:r>
              <a:rPr lang="hu-H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</a:t>
            </a:r>
            <a:r>
              <a:rPr lang="hu-HU" sz="2400" dirty="0" smtClean="0">
                <a:latin typeface="Arial Black" panose="020B0A04020102020204" pitchFamily="34" charset="0"/>
              </a:rPr>
              <a:t>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</a:t>
            </a:r>
            <a:r>
              <a:rPr lang="hu-H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</a:t>
            </a:r>
            <a:r>
              <a:rPr lang="hu-HU" sz="2400" dirty="0" smtClean="0">
                <a:latin typeface="Arial Black" panose="020B0A04020102020204" pitchFamily="34" charset="0"/>
              </a:rPr>
              <a:t>UTURE PATHS FOR </a:t>
            </a:r>
            <a:r>
              <a:rPr lang="hu-H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hu-HU" sz="2400" dirty="0" smtClean="0">
                <a:latin typeface="Arial Black" panose="020B0A04020102020204" pitchFamily="34" charset="0"/>
              </a:rPr>
              <a:t>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564" y="1586614"/>
            <a:ext cx="6133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595802" y="2506059"/>
            <a:ext cx="101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LECTURE</a:t>
            </a:r>
            <a:endParaRPr lang="hu-HU" b="1" dirty="0"/>
          </a:p>
        </p:txBody>
      </p:sp>
      <p:sp>
        <p:nvSpPr>
          <p:cNvPr id="12" name="Téglalap 11"/>
          <p:cNvSpPr/>
          <p:nvPr/>
        </p:nvSpPr>
        <p:spPr>
          <a:xfrm>
            <a:off x="3719231" y="6094434"/>
            <a:ext cx="175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VIFFE</a:t>
            </a:r>
            <a:endParaRPr lang="hu-HU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4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Mosolygó arc 14"/>
          <p:cNvSpPr/>
          <p:nvPr/>
        </p:nvSpPr>
        <p:spPr>
          <a:xfrm>
            <a:off x="2682240" y="801000"/>
            <a:ext cx="2692400" cy="262458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210474" y="3871664"/>
            <a:ext cx="87499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>
                <a:latin typeface="Arial Black" panose="020B0A04020102020204" pitchFamily="34" charset="0"/>
              </a:rPr>
              <a:t>THANKS FOR YOUR ATTENTION; </a:t>
            </a:r>
          </a:p>
          <a:p>
            <a:pPr algn="ctr"/>
            <a:r>
              <a:rPr lang="hu-HU" sz="2800" dirty="0" smtClean="0">
                <a:latin typeface="Arial Black" panose="020B0A04020102020204" pitchFamily="34" charset="0"/>
              </a:rPr>
              <a:t>HAVE GOOD DISCUSSIONS AND HAVE FUN!</a:t>
            </a:r>
            <a:endParaRPr lang="hu-HU" sz="2800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17604" y="5193114"/>
            <a:ext cx="66213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KÖSZÖNÖM A FIGYELMET;</a:t>
            </a:r>
          </a:p>
          <a:p>
            <a:pPr algn="ctr"/>
            <a:r>
              <a:rPr lang="hu-H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JÓ VITÁT ÉS JÓ SZÓRAKOZÁST!</a:t>
            </a:r>
            <a:endParaRPr lang="hu-H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8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040832" y="482503"/>
            <a:ext cx="7061712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VRAKUN’ AND ITS FRIENDS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FUTURE PATHS FOR EUROPE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564" y="1586614"/>
            <a:ext cx="6133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595802" y="2506059"/>
            <a:ext cx="101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LECTURE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353223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941778" y="5482411"/>
            <a:ext cx="101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LECTURE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07246" y="1925468"/>
            <a:ext cx="8115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3200" b="1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-68201" y="3399098"/>
            <a:ext cx="92122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AKTIVITÁS– </a:t>
            </a:r>
          </a:p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DEMOKRÁCIA SAROKPONTJAI</a:t>
            </a:r>
            <a:endParaRPr lang="hu-H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74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20994" y="1717040"/>
            <a:ext cx="2951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DEMOS (GREEK) = PEOPLE</a:t>
            </a:r>
          </a:p>
          <a:p>
            <a:endParaRPr lang="hu-HU" sz="2000" b="1" dirty="0"/>
          </a:p>
          <a:p>
            <a:r>
              <a:rPr lang="hu-HU" sz="2000" b="1" dirty="0" smtClean="0"/>
              <a:t>KRATOS (GREEK)= POWER</a:t>
            </a:r>
            <a:endParaRPr lang="hu-HU" sz="2000" b="1" dirty="0"/>
          </a:p>
        </p:txBody>
      </p:sp>
      <p:sp>
        <p:nvSpPr>
          <p:cNvPr id="16" name="Jobb oldali kapcsos zárójel 15"/>
          <p:cNvSpPr/>
          <p:nvPr/>
        </p:nvSpPr>
        <p:spPr>
          <a:xfrm>
            <a:off x="3383280" y="1645583"/>
            <a:ext cx="246741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3858572" y="2040205"/>
            <a:ext cx="530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= POWER OF (BELONGS TO) THE PEOPLE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520994" y="3454677"/>
            <a:ext cx="330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DEMOS (GÖRÖG) = NÉP</a:t>
            </a:r>
          </a:p>
          <a:p>
            <a:endParaRPr lang="hu-HU" sz="2000" b="1" dirty="0">
              <a:solidFill>
                <a:srgbClr val="0070C0"/>
              </a:solidFill>
            </a:endParaRPr>
          </a:p>
          <a:p>
            <a:r>
              <a:rPr lang="hu-HU" sz="2000" b="1" dirty="0" smtClean="0">
                <a:solidFill>
                  <a:srgbClr val="0070C0"/>
                </a:solidFill>
              </a:rPr>
              <a:t>KRATOS (GÖRÖG)= HATALOM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Jobb oldali kapcsos zárójel 18"/>
          <p:cNvSpPr/>
          <p:nvPr/>
        </p:nvSpPr>
        <p:spPr>
          <a:xfrm>
            <a:off x="3746812" y="3383220"/>
            <a:ext cx="223520" cy="1087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4388006" y="3572837"/>
            <a:ext cx="2297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NÉPHATALOM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A HATALOM A NÉPÉ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119120" y="971582"/>
            <a:ext cx="15714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</a:t>
            </a:r>
            <a:endParaRPr lang="hu-HU" sz="2000" b="1" dirty="0"/>
          </a:p>
        </p:txBody>
      </p:sp>
      <p:cxnSp>
        <p:nvCxnSpPr>
          <p:cNvPr id="17" name="Egyenes összekötő nyíllal 16"/>
          <p:cNvCxnSpPr/>
          <p:nvPr/>
        </p:nvCxnSpPr>
        <p:spPr>
          <a:xfrm flipH="1">
            <a:off x="2438400" y="1371692"/>
            <a:ext cx="680720" cy="4875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690576" y="1379609"/>
            <a:ext cx="805984" cy="44070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1243553" y="1859280"/>
            <a:ext cx="2389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DIRECT DEMOCRACY</a:t>
            </a:r>
            <a:endParaRPr lang="hu-HU" sz="20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474433" y="1859280"/>
            <a:ext cx="3431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REPRESENTATIVE DEMOCRACY</a:t>
            </a:r>
            <a:endParaRPr lang="hu-HU" sz="20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248367" y="3595708"/>
            <a:ext cx="166763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2567647" y="3995818"/>
            <a:ext cx="680720" cy="4875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4819823" y="4003735"/>
            <a:ext cx="805984" cy="44070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1372800" y="4483406"/>
            <a:ext cx="306442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KÖZVETLEN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603680" y="4483406"/>
            <a:ext cx="319395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KÉPVISELETI 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1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119120" y="971582"/>
            <a:ext cx="15714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</a:t>
            </a:r>
            <a:endParaRPr lang="hu-HU" sz="2000" b="1" dirty="0"/>
          </a:p>
        </p:txBody>
      </p:sp>
      <p:cxnSp>
        <p:nvCxnSpPr>
          <p:cNvPr id="17" name="Egyenes összekötő nyíllal 16"/>
          <p:cNvCxnSpPr/>
          <p:nvPr/>
        </p:nvCxnSpPr>
        <p:spPr>
          <a:xfrm flipH="1">
            <a:off x="2438400" y="1371692"/>
            <a:ext cx="680720" cy="4875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690576" y="1379609"/>
            <a:ext cx="805984" cy="44070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1243553" y="1859280"/>
            <a:ext cx="2389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DIRECT DEMOCRACY</a:t>
            </a:r>
            <a:endParaRPr lang="hu-HU" sz="20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474433" y="1859280"/>
            <a:ext cx="3431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REPRESENTATIVE DEMOCRACY</a:t>
            </a:r>
            <a:endParaRPr lang="hu-HU" sz="20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248367" y="3595708"/>
            <a:ext cx="166763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2567647" y="3995818"/>
            <a:ext cx="680720" cy="4875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4819823" y="4003735"/>
            <a:ext cx="805984" cy="44070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1372800" y="4483406"/>
            <a:ext cx="306442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KÖZVETLEN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603680" y="4483406"/>
            <a:ext cx="319395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KÉPVISELETI 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062509" y="2250867"/>
            <a:ext cx="27517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EVERY CITIZEN TAKES PART</a:t>
            </a:r>
          </a:p>
          <a:p>
            <a:pPr algn="ctr"/>
            <a:endParaRPr lang="hu-HU" dirty="0"/>
          </a:p>
          <a:p>
            <a:pPr algn="ctr"/>
            <a:r>
              <a:rPr lang="hu-HU" dirty="0" smtClean="0"/>
              <a:t>(ANCIENT GREEKS ONLY)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306085" y="2236256"/>
            <a:ext cx="3845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ELECTED REPRESENTATIVES TAKE PART</a:t>
            </a:r>
          </a:p>
          <a:p>
            <a:pPr algn="ctr"/>
            <a:endParaRPr lang="hu-HU" b="1" dirty="0"/>
          </a:p>
          <a:p>
            <a:pPr algn="ctr"/>
            <a:r>
              <a:rPr lang="hu-HU" b="1" dirty="0" smtClean="0"/>
              <a:t>(EVERYWHERE TODAY)</a:t>
            </a:r>
            <a:endParaRPr lang="hu-HU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139143" y="5085507"/>
            <a:ext cx="2960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MINDENKI RÉSZT VESZ A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HATALOM GYAKORLÁSÁBAN</a:t>
            </a:r>
          </a:p>
          <a:p>
            <a:pPr algn="ctr"/>
            <a:endParaRPr lang="hu-HU" dirty="0">
              <a:solidFill>
                <a:srgbClr val="0070C0"/>
              </a:solidFill>
            </a:endParaRPr>
          </a:p>
          <a:p>
            <a:pPr algn="ctr"/>
            <a:r>
              <a:rPr lang="hu-HU" dirty="0" smtClean="0">
                <a:solidFill>
                  <a:srgbClr val="0070C0"/>
                </a:solidFill>
              </a:rPr>
              <a:t>(ÓKORI GÖRÖGÖK)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279072" y="5085507"/>
            <a:ext cx="4106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HATALOM GYAKORLÁSA A VÁLASZTOTT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KÉPVISELŐK ÚTJÁN TÖRTÉNIK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040649" y="5896223"/>
            <a:ext cx="263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(MA MINDENHOL EZ VAN)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6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042160" y="971582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7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59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752783" y="2089583"/>
            <a:ext cx="3193367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15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042160" y="971582"/>
            <a:ext cx="341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REPRESENTATIVE DEMOCRACY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KÉPVISELETI DEMOKRÁCIA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7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59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914262" y="2089583"/>
            <a:ext cx="3031888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örbe összekötő 89"/>
          <p:cNvCxnSpPr/>
          <p:nvPr/>
        </p:nvCxnSpPr>
        <p:spPr>
          <a:xfrm>
            <a:off x="5956909" y="2405754"/>
            <a:ext cx="2544623" cy="4198246"/>
          </a:xfrm>
          <a:prstGeom prst="curvedConnector2">
            <a:avLst/>
          </a:prstGeom>
          <a:ln w="762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örbe összekötő 180"/>
          <p:cNvCxnSpPr/>
          <p:nvPr/>
        </p:nvCxnSpPr>
        <p:spPr>
          <a:xfrm flipH="1">
            <a:off x="407785" y="2369111"/>
            <a:ext cx="2544623" cy="4198246"/>
          </a:xfrm>
          <a:prstGeom prst="curvedConnector2">
            <a:avLst/>
          </a:prstGeom>
          <a:ln w="762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zövegdoboz 91"/>
          <p:cNvSpPr txBox="1"/>
          <p:nvPr/>
        </p:nvSpPr>
        <p:spPr>
          <a:xfrm>
            <a:off x="505307" y="2078468"/>
            <a:ext cx="13294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MUCH TOO </a:t>
            </a:r>
          </a:p>
          <a:p>
            <a:pPr algn="ctr"/>
            <a:r>
              <a:rPr lang="hu-HU" b="1" dirty="0" smtClean="0"/>
              <a:t>FAR AWAY</a:t>
            </a:r>
            <a:endParaRPr lang="hu-HU" b="1" dirty="0"/>
          </a:p>
        </p:txBody>
      </p:sp>
      <p:sp>
        <p:nvSpPr>
          <p:cNvPr id="182" name="Szövegdoboz 181"/>
          <p:cNvSpPr txBox="1"/>
          <p:nvPr/>
        </p:nvSpPr>
        <p:spPr>
          <a:xfrm>
            <a:off x="6976889" y="2170032"/>
            <a:ext cx="1560748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TÚLSÁGOSAN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MESSZE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94" name="Szövegdoboz 93"/>
          <p:cNvSpPr txBox="1"/>
          <p:nvPr/>
        </p:nvSpPr>
        <p:spPr>
          <a:xfrm>
            <a:off x="3329813" y="2089293"/>
            <a:ext cx="199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REAL POWER</a:t>
            </a:r>
          </a:p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IGAZI HATALOM</a:t>
            </a:r>
            <a:endParaRPr lang="hu-H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5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860</Words>
  <Application>Microsoft Office PowerPoint</Application>
  <PresentationFormat>Diavetítés a képernyőre (4:3 oldalarány)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Balogh Béla</cp:lastModifiedBy>
  <cp:revision>1</cp:revision>
  <dcterms:created xsi:type="dcterms:W3CDTF">2021-06-16T09:39:46Z</dcterms:created>
  <dcterms:modified xsi:type="dcterms:W3CDTF">2021-06-29T19:00:15Z</dcterms:modified>
</cp:coreProperties>
</file>